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040" autoAdjust="0"/>
    <p:restoredTop sz="94660"/>
  </p:normalViewPr>
  <p:slideViewPr>
    <p:cSldViewPr snapToGrid="0">
      <p:cViewPr varScale="1">
        <p:scale>
          <a:sx n="50" d="100"/>
          <a:sy n="50" d="100"/>
        </p:scale>
        <p:origin x="350"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6/17/2017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Prompts for Revising Writing</a:t>
            </a:r>
            <a:endParaRPr lang="en-US" dirty="0"/>
          </a:p>
        </p:txBody>
      </p:sp>
      <p:sp>
        <p:nvSpPr>
          <p:cNvPr id="3" name="Subtitle 2"/>
          <p:cNvSpPr>
            <a:spLocks noGrp="1"/>
          </p:cNvSpPr>
          <p:nvPr>
            <p:ph type="subTitle" idx="1"/>
          </p:nvPr>
        </p:nvSpPr>
        <p:spPr/>
        <p:txBody>
          <a:bodyPr/>
          <a:lstStyle/>
          <a:p>
            <a:r>
              <a:rPr lang="en-US" b="1" dirty="0" err="1" smtClean="0"/>
              <a:t>Ruie</a:t>
            </a:r>
            <a:r>
              <a:rPr lang="en-US" b="1" dirty="0" smtClean="0"/>
              <a:t> Pritchard</a:t>
            </a:r>
          </a:p>
          <a:p>
            <a:r>
              <a:rPr lang="en-US" b="1" dirty="0" smtClean="0"/>
              <a:t>NC State University</a:t>
            </a:r>
            <a:endParaRPr lang="en-US" b="1" dirty="0"/>
          </a:p>
        </p:txBody>
      </p:sp>
    </p:spTree>
    <p:extLst>
      <p:ext uri="{BB962C8B-B14F-4D97-AF65-F5344CB8AC3E}">
        <p14:creationId xmlns:p14="http://schemas.microsoft.com/office/powerpoint/2010/main" val="4017773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Elaborate Using a String of Related </a:t>
            </a:r>
            <a:r>
              <a:rPr lang="en-US" dirty="0"/>
              <a:t>N</a:t>
            </a:r>
            <a:r>
              <a:rPr lang="en-US" dirty="0" smtClean="0"/>
              <a:t>ouns in a Category</a:t>
            </a:r>
            <a:endParaRPr lang="en-US" dirty="0"/>
          </a:p>
        </p:txBody>
      </p:sp>
      <p:sp>
        <p:nvSpPr>
          <p:cNvPr id="3" name="Content Placeholder 2"/>
          <p:cNvSpPr>
            <a:spLocks noGrp="1"/>
          </p:cNvSpPr>
          <p:nvPr>
            <p:ph idx="1"/>
          </p:nvPr>
        </p:nvSpPr>
        <p:spPr/>
        <p:txBody>
          <a:bodyPr>
            <a:normAutofit/>
          </a:bodyPr>
          <a:lstStyle/>
          <a:p>
            <a:r>
              <a:rPr lang="en-US" sz="2400" i="1" dirty="0" smtClean="0"/>
              <a:t>I inhale the fragrances from her garden flowers – roses, gladiolas, lilacs, gardenias, dahlias – all nurtured from their spindly beginnings by Grandma.  </a:t>
            </a:r>
            <a:r>
              <a:rPr lang="en-US" sz="2400" dirty="0" smtClean="0"/>
              <a:t>(RJP)</a:t>
            </a:r>
          </a:p>
          <a:p>
            <a:r>
              <a:rPr lang="en-US" sz="2400" i="1" dirty="0"/>
              <a:t>I moved away from 12 years of familiar streets – Bellefontaine, Agnes, Benton Boulevard, </a:t>
            </a:r>
            <a:r>
              <a:rPr lang="en-US" sz="2400" i="1" dirty="0" err="1"/>
              <a:t>Troost</a:t>
            </a:r>
            <a:r>
              <a:rPr lang="en-US" sz="2400" i="1" dirty="0"/>
              <a:t>, 39</a:t>
            </a:r>
            <a:r>
              <a:rPr lang="en-US" sz="2400" i="1" baseline="30000" dirty="0"/>
              <a:t>th</a:t>
            </a:r>
            <a:r>
              <a:rPr lang="en-US" sz="2400" i="1" dirty="0"/>
              <a:t> Street – and from memories clustered around friendly places -- Blessed Sacrament Catholic Church, Cooley’s Dime Store, Greenberg’s Grocery, Swope Park, the neighborhood woods, Ladd Elementary School. (</a:t>
            </a:r>
            <a:r>
              <a:rPr lang="en-US" sz="2400" dirty="0"/>
              <a:t>RJP)</a:t>
            </a:r>
          </a:p>
          <a:p>
            <a:endParaRPr lang="en-US" sz="2400" dirty="0" smtClean="0"/>
          </a:p>
        </p:txBody>
      </p:sp>
    </p:spTree>
    <p:extLst>
      <p:ext uri="{BB962C8B-B14F-4D97-AF65-F5344CB8AC3E}">
        <p14:creationId xmlns:p14="http://schemas.microsoft.com/office/powerpoint/2010/main" val="2820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Elaborate Using </a:t>
            </a:r>
            <a:r>
              <a:rPr lang="en-US" dirty="0"/>
              <a:t>P</a:t>
            </a:r>
            <a:r>
              <a:rPr lang="en-US" dirty="0" smtClean="0"/>
              <a:t>hrases and Clauses</a:t>
            </a:r>
            <a:endParaRPr lang="en-US" dirty="0"/>
          </a:p>
        </p:txBody>
      </p:sp>
      <p:sp>
        <p:nvSpPr>
          <p:cNvPr id="3" name="Content Placeholder 2"/>
          <p:cNvSpPr>
            <a:spLocks noGrp="1"/>
          </p:cNvSpPr>
          <p:nvPr>
            <p:ph idx="1"/>
          </p:nvPr>
        </p:nvSpPr>
        <p:spPr/>
        <p:txBody>
          <a:bodyPr>
            <a:noAutofit/>
          </a:bodyPr>
          <a:lstStyle/>
          <a:p>
            <a:r>
              <a:rPr lang="en-US" sz="2200" i="1" dirty="0"/>
              <a:t>In the dress-up box in the cubby hole, I found a box of shiny brown hair that turned out to be that of my gray-haired mother, </a:t>
            </a:r>
            <a:r>
              <a:rPr lang="en-US" sz="2200" i="1" dirty="0" smtClean="0"/>
              <a:t>a blue </a:t>
            </a:r>
            <a:r>
              <a:rPr lang="en-US" sz="2200" i="1" dirty="0"/>
              <a:t>taffeta formal that Carol wore to the Central High School sorority dance, and Aunt Polly’s falsies, which I stuffed into my flat bodice to mimic her grown-up shape. </a:t>
            </a:r>
            <a:r>
              <a:rPr lang="en-US" sz="2200" i="1" dirty="0" smtClean="0"/>
              <a:t>(</a:t>
            </a:r>
            <a:r>
              <a:rPr lang="en-US" sz="2200" dirty="0" smtClean="0"/>
              <a:t>RJP)</a:t>
            </a:r>
            <a:endParaRPr lang="en-US" sz="2200" dirty="0"/>
          </a:p>
          <a:p>
            <a:r>
              <a:rPr lang="en-US" sz="2200" i="1" dirty="0"/>
              <a:t>In photographs on the oak dresser, an array of friendly relatives peers out at me: ancient uncles restrained in their strict </a:t>
            </a:r>
            <a:r>
              <a:rPr lang="en-US" sz="2200" i="1" dirty="0" smtClean="0"/>
              <a:t>vests; bosomy </a:t>
            </a:r>
            <a:r>
              <a:rPr lang="en-US" sz="2200" i="1" dirty="0"/>
              <a:t>aunties in plain dark dresses with lace bodices; cousins with slicked-back hair, parted in the middle, wearing strained grins; my grandmother with her thin, Presbyterian lips. </a:t>
            </a:r>
            <a:r>
              <a:rPr lang="en-US" sz="2200" i="1" dirty="0" smtClean="0"/>
              <a:t>(</a:t>
            </a:r>
            <a:r>
              <a:rPr lang="en-US" sz="2200" dirty="0" smtClean="0"/>
              <a:t>RJP)</a:t>
            </a:r>
            <a:endParaRPr lang="en-US" sz="2200" dirty="0"/>
          </a:p>
        </p:txBody>
      </p:sp>
    </p:spTree>
    <p:extLst>
      <p:ext uri="{BB962C8B-B14F-4D97-AF65-F5344CB8AC3E}">
        <p14:creationId xmlns:p14="http://schemas.microsoft.com/office/powerpoint/2010/main" val="112667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COLLOCATION </a:t>
            </a:r>
            <a:r>
              <a:rPr lang="en-US" dirty="0" smtClean="0"/>
              <a:t>Where </a:t>
            </a:r>
            <a:r>
              <a:rPr lang="en-US" dirty="0"/>
              <a:t>W</a:t>
            </a:r>
            <a:r>
              <a:rPr lang="en-US" dirty="0" smtClean="0"/>
              <a:t>ords “Speak </a:t>
            </a:r>
            <a:r>
              <a:rPr lang="en-US" dirty="0" smtClean="0"/>
              <a:t>to </a:t>
            </a:r>
            <a:r>
              <a:rPr lang="en-US" dirty="0" smtClean="0"/>
              <a:t>Each </a:t>
            </a:r>
            <a:r>
              <a:rPr lang="en-US" dirty="0"/>
              <a:t>O</a:t>
            </a:r>
            <a:r>
              <a:rPr lang="en-US" dirty="0" smtClean="0"/>
              <a:t>ther</a:t>
            </a:r>
            <a:r>
              <a:rPr lang="en-US" dirty="0" smtClean="0"/>
              <a:t>”</a:t>
            </a:r>
            <a:endParaRPr lang="en-US" dirty="0"/>
          </a:p>
        </p:txBody>
      </p:sp>
      <p:sp>
        <p:nvSpPr>
          <p:cNvPr id="3" name="Content Placeholder 2"/>
          <p:cNvSpPr>
            <a:spLocks noGrp="1"/>
          </p:cNvSpPr>
          <p:nvPr>
            <p:ph idx="1"/>
          </p:nvPr>
        </p:nvSpPr>
        <p:spPr/>
        <p:txBody>
          <a:bodyPr/>
          <a:lstStyle/>
          <a:p>
            <a:r>
              <a:rPr lang="en-US" sz="3200" i="1" dirty="0"/>
              <a:t>Every kid and widow in town congregated at our house. Miss Effie Jean </a:t>
            </a:r>
            <a:r>
              <a:rPr lang="en-US" sz="3200" i="1" dirty="0" err="1"/>
              <a:t>Frontaberger</a:t>
            </a:r>
            <a:r>
              <a:rPr lang="en-US" sz="3200" i="1" dirty="0"/>
              <a:t> even called the preacher thinking something terrible had happened.</a:t>
            </a:r>
            <a:endParaRPr lang="en-US" sz="3200" dirty="0"/>
          </a:p>
          <a:p>
            <a:endParaRPr lang="en-US" dirty="0"/>
          </a:p>
        </p:txBody>
      </p:sp>
    </p:spTree>
    <p:extLst>
      <p:ext uri="{BB962C8B-B14F-4D97-AF65-F5344CB8AC3E}">
        <p14:creationId xmlns:p14="http://schemas.microsoft.com/office/powerpoint/2010/main" val="250366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What Should </a:t>
            </a:r>
            <a:r>
              <a:rPr lang="en-US" dirty="0"/>
              <a:t>H</a:t>
            </a:r>
            <a:r>
              <a:rPr lang="en-US" dirty="0" smtClean="0"/>
              <a:t>appen in Descriptive </a:t>
            </a:r>
            <a:r>
              <a:rPr lang="en-US" dirty="0"/>
              <a:t>W</a:t>
            </a:r>
            <a:r>
              <a:rPr lang="en-US" dirty="0" smtClean="0"/>
              <a:t>riting, No </a:t>
            </a:r>
            <a:r>
              <a:rPr lang="en-US" dirty="0"/>
              <a:t>M</a:t>
            </a:r>
            <a:r>
              <a:rPr lang="en-US" dirty="0" smtClean="0"/>
              <a:t>atter the Genre</a:t>
            </a:r>
            <a:endParaRPr lang="en-US" dirty="0"/>
          </a:p>
        </p:txBody>
      </p:sp>
      <p:sp>
        <p:nvSpPr>
          <p:cNvPr id="3" name="Content Placeholder 2"/>
          <p:cNvSpPr>
            <a:spLocks noGrp="1"/>
          </p:cNvSpPr>
          <p:nvPr>
            <p:ph idx="1"/>
          </p:nvPr>
        </p:nvSpPr>
        <p:spPr/>
        <p:txBody>
          <a:bodyPr>
            <a:normAutofit lnSpcReduction="10000"/>
          </a:bodyPr>
          <a:lstStyle/>
          <a:p>
            <a:r>
              <a:rPr lang="en-US" sz="1900" dirty="0"/>
              <a:t>If technical vocabulary is used, it must be used accurately and appropriate to the audience.</a:t>
            </a:r>
          </a:p>
          <a:p>
            <a:r>
              <a:rPr lang="en-US" sz="1900" dirty="0"/>
              <a:t>Details must be appropriate.  They do NOT have to be adjectives,  T</a:t>
            </a:r>
            <a:r>
              <a:rPr lang="en-US" sz="1900" dirty="0" smtClean="0"/>
              <a:t>hey </a:t>
            </a:r>
            <a:r>
              <a:rPr lang="en-US" sz="1900" dirty="0"/>
              <a:t>can </a:t>
            </a:r>
            <a:r>
              <a:rPr lang="en-US" sz="1900" dirty="0" smtClean="0"/>
              <a:t>be narrative </a:t>
            </a:r>
            <a:r>
              <a:rPr lang="en-US" sz="1900" dirty="0"/>
              <a:t>or sensual or factual or </a:t>
            </a:r>
            <a:r>
              <a:rPr lang="en-US" sz="1900" dirty="0" err="1"/>
              <a:t>imagaic</a:t>
            </a:r>
            <a:r>
              <a:rPr lang="en-US" sz="1900" dirty="0"/>
              <a:t> or metaphoric or </a:t>
            </a:r>
            <a:r>
              <a:rPr lang="en-US" sz="1900" dirty="0" smtClean="0"/>
              <a:t>concrete. </a:t>
            </a:r>
            <a:endParaRPr lang="en-US" sz="1900" dirty="0"/>
          </a:p>
          <a:p>
            <a:r>
              <a:rPr lang="en-US" sz="1900" dirty="0"/>
              <a:t>Details should be related to form a </a:t>
            </a:r>
            <a:r>
              <a:rPr lang="en-US" sz="1900" b="1" dirty="0"/>
              <a:t>whole picture</a:t>
            </a:r>
            <a:r>
              <a:rPr lang="en-US" sz="1900" dirty="0"/>
              <a:t>.  Details that are related can create </a:t>
            </a:r>
            <a:r>
              <a:rPr lang="en-US" sz="1900" i="1" dirty="0"/>
              <a:t>collocation-- </a:t>
            </a:r>
            <a:r>
              <a:rPr lang="en-US" sz="1900" dirty="0"/>
              <a:t>words that you would expect to appear in the same environment or mood, words that “speak to each other</a:t>
            </a:r>
            <a:r>
              <a:rPr lang="en-US" sz="1900" dirty="0" smtClean="0"/>
              <a:t>.”</a:t>
            </a:r>
          </a:p>
          <a:p>
            <a:r>
              <a:rPr lang="en-US" sz="1900" dirty="0"/>
              <a:t>Writing must SHOW, not TELL.  SHOW the reader that </a:t>
            </a:r>
            <a:r>
              <a:rPr lang="en-US" sz="1900" i="1" dirty="0"/>
              <a:t>John is angry</a:t>
            </a:r>
            <a:r>
              <a:rPr lang="en-US" sz="1900" dirty="0"/>
              <a:t>, for example, do not make announcements to the reader that John is angry.</a:t>
            </a:r>
          </a:p>
          <a:p>
            <a:endParaRPr lang="en-US" dirty="0"/>
          </a:p>
        </p:txBody>
      </p:sp>
    </p:spTree>
    <p:extLst>
      <p:ext uri="{BB962C8B-B14F-4D97-AF65-F5344CB8AC3E}">
        <p14:creationId xmlns:p14="http://schemas.microsoft.com/office/powerpoint/2010/main" val="372979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cont.</a:t>
            </a:r>
            <a:endParaRPr lang="en-US" dirty="0"/>
          </a:p>
        </p:txBody>
      </p:sp>
      <p:sp>
        <p:nvSpPr>
          <p:cNvPr id="3" name="Content Placeholder 2"/>
          <p:cNvSpPr>
            <a:spLocks noGrp="1"/>
          </p:cNvSpPr>
          <p:nvPr>
            <p:ph idx="1"/>
          </p:nvPr>
        </p:nvSpPr>
        <p:spPr/>
        <p:txBody>
          <a:bodyPr/>
          <a:lstStyle/>
          <a:p>
            <a:pPr lvl="0"/>
            <a:r>
              <a:rPr lang="en-US" sz="2000" dirty="0" smtClean="0"/>
              <a:t>An overall  </a:t>
            </a:r>
            <a:r>
              <a:rPr lang="en-US" sz="2000" dirty="0"/>
              <a:t>feeling or mood or emotion is implied, but not directly stated.  </a:t>
            </a:r>
            <a:endParaRPr lang="en-US" sz="2000" dirty="0" smtClean="0"/>
          </a:p>
          <a:p>
            <a:r>
              <a:rPr lang="en-US" sz="2000" dirty="0" smtClean="0"/>
              <a:t>Verbs </a:t>
            </a:r>
            <a:r>
              <a:rPr lang="en-US" sz="2000" dirty="0"/>
              <a:t>are exact, descriptive, active (as opposed to passive), modifying.  In general, avoid state of being verbs (</a:t>
            </a:r>
            <a:r>
              <a:rPr lang="en-US" sz="2000" i="1" dirty="0"/>
              <a:t>is, are, was, were, has</a:t>
            </a:r>
            <a:r>
              <a:rPr lang="en-US" sz="2000" i="1"/>
              <a:t>, </a:t>
            </a:r>
            <a:r>
              <a:rPr lang="en-US" sz="2000" i="1" smtClean="0"/>
              <a:t>have, had</a:t>
            </a:r>
            <a:r>
              <a:rPr lang="en-US" sz="2000" dirty="0"/>
              <a:t>). And avoid sentences that begin with weak pronouns as subjects (</a:t>
            </a:r>
            <a:r>
              <a:rPr lang="en-US" sz="2000" i="1" dirty="0"/>
              <a:t>There </a:t>
            </a:r>
            <a:r>
              <a:rPr lang="en-US" sz="2000" dirty="0"/>
              <a:t>are</a:t>
            </a:r>
            <a:r>
              <a:rPr lang="en-US" sz="2000" i="1" dirty="0"/>
              <a:t>; It </a:t>
            </a:r>
            <a:r>
              <a:rPr lang="en-US" sz="2000" dirty="0"/>
              <a:t>is</a:t>
            </a:r>
            <a:r>
              <a:rPr lang="en-US" sz="2000" dirty="0" smtClean="0"/>
              <a:t>).</a:t>
            </a:r>
          </a:p>
          <a:p>
            <a:r>
              <a:rPr lang="en-US" sz="2000" dirty="0"/>
              <a:t>The organization is identifiable:  organized by time, space, size, importance.</a:t>
            </a:r>
          </a:p>
          <a:p>
            <a:r>
              <a:rPr lang="en-US" sz="2000" dirty="0"/>
              <a:t>The reader shares the experience, participates in what is being described.  The writer “puts the reader there”.</a:t>
            </a:r>
          </a:p>
          <a:p>
            <a:endParaRPr lang="en-US" dirty="0"/>
          </a:p>
          <a:p>
            <a:endParaRPr lang="en-US" dirty="0"/>
          </a:p>
        </p:txBody>
      </p:sp>
    </p:spTree>
    <p:extLst>
      <p:ext uri="{BB962C8B-B14F-4D97-AF65-F5344CB8AC3E}">
        <p14:creationId xmlns:p14="http://schemas.microsoft.com/office/powerpoint/2010/main" val="379191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a:t>
            </a:r>
            <a:r>
              <a:rPr lang="en-US" dirty="0" smtClean="0"/>
              <a:t>You </a:t>
            </a:r>
            <a:r>
              <a:rPr lang="en-US" dirty="0"/>
              <a:t>H</a:t>
            </a:r>
            <a:r>
              <a:rPr lang="en-US" dirty="0" smtClean="0"/>
              <a:t>ave </a:t>
            </a:r>
            <a:r>
              <a:rPr lang="en-US" dirty="0" smtClean="0"/>
              <a:t>an </a:t>
            </a:r>
            <a:r>
              <a:rPr lang="en-US" dirty="0" smtClean="0"/>
              <a:t>Identifiable </a:t>
            </a:r>
            <a:r>
              <a:rPr lang="en-US" dirty="0" smtClean="0"/>
              <a:t> O</a:t>
            </a:r>
            <a:r>
              <a:rPr lang="en-US" dirty="0" smtClean="0"/>
              <a:t>rganization</a:t>
            </a:r>
            <a:r>
              <a:rPr lang="en-US" dirty="0" smtClean="0"/>
              <a:t>?</a:t>
            </a:r>
            <a:endParaRPr lang="en-US" dirty="0"/>
          </a:p>
        </p:txBody>
      </p:sp>
      <p:sp>
        <p:nvSpPr>
          <p:cNvPr id="3" name="Content Placeholder 2"/>
          <p:cNvSpPr>
            <a:spLocks noGrp="1"/>
          </p:cNvSpPr>
          <p:nvPr>
            <p:ph idx="1"/>
          </p:nvPr>
        </p:nvSpPr>
        <p:spPr>
          <a:xfrm>
            <a:off x="2592924" y="2133600"/>
            <a:ext cx="8911687" cy="3777622"/>
          </a:xfrm>
        </p:spPr>
        <p:txBody>
          <a:bodyPr>
            <a:normAutofit fontScale="25000" lnSpcReduction="20000"/>
          </a:bodyPr>
          <a:lstStyle/>
          <a:p>
            <a:pPr marL="0" indent="0">
              <a:buNone/>
            </a:pPr>
            <a:endParaRPr lang="en-US" dirty="0" smtClean="0"/>
          </a:p>
          <a:p>
            <a:pPr marL="0" indent="0">
              <a:buNone/>
            </a:pPr>
            <a:r>
              <a:rPr lang="en-US" sz="8000" dirty="0" smtClean="0"/>
              <a:t>Types include:</a:t>
            </a:r>
          </a:p>
          <a:p>
            <a:r>
              <a:rPr lang="en-US" sz="8000" dirty="0" smtClean="0"/>
              <a:t>Spatial</a:t>
            </a:r>
          </a:p>
          <a:p>
            <a:pPr marL="0" indent="0">
              <a:buNone/>
            </a:pPr>
            <a:r>
              <a:rPr lang="en-US" sz="8000" dirty="0"/>
              <a:t>	</a:t>
            </a:r>
            <a:r>
              <a:rPr lang="en-US" sz="8000" dirty="0" smtClean="0"/>
              <a:t>“ On the right, you will see…”</a:t>
            </a:r>
          </a:p>
          <a:p>
            <a:r>
              <a:rPr lang="en-US" sz="8000" dirty="0" smtClean="0"/>
              <a:t>Thematic</a:t>
            </a:r>
          </a:p>
          <a:p>
            <a:pPr marL="0" indent="0">
              <a:buNone/>
            </a:pPr>
            <a:r>
              <a:rPr lang="en-US" sz="8000" dirty="0" smtClean="0"/>
              <a:t>	“</a:t>
            </a:r>
            <a:r>
              <a:rPr lang="en-US" sz="8000" dirty="0"/>
              <a:t>This rooms has three main features:  antiques, modern </a:t>
            </a:r>
            <a:r>
              <a:rPr lang="en-US" sz="8000" dirty="0" smtClean="0"/>
              <a:t>accessories, 	and family collections.”</a:t>
            </a:r>
          </a:p>
          <a:p>
            <a:r>
              <a:rPr lang="en-US" sz="8000" dirty="0" smtClean="0"/>
              <a:t>Chronological</a:t>
            </a:r>
          </a:p>
          <a:p>
            <a:pPr marL="0" indent="0">
              <a:buNone/>
            </a:pPr>
            <a:r>
              <a:rPr lang="en-US" sz="8000" dirty="0"/>
              <a:t>	“In the morning, this room appears</a:t>
            </a:r>
            <a:r>
              <a:rPr lang="en-US" sz="8000" dirty="0" smtClean="0"/>
              <a:t>…”</a:t>
            </a:r>
          </a:p>
          <a:p>
            <a:r>
              <a:rPr lang="en-US" sz="8000" dirty="0" smtClean="0"/>
              <a:t>Central Impact</a:t>
            </a:r>
          </a:p>
          <a:p>
            <a:pPr marL="0" indent="0">
              <a:buNone/>
            </a:pPr>
            <a:r>
              <a:rPr lang="en-US" sz="8000" dirty="0" smtClean="0"/>
              <a:t>	“Every aspect of this room speaks to comfort and ease.”</a:t>
            </a:r>
          </a:p>
          <a:p>
            <a:endParaRPr lang="en-US" dirty="0"/>
          </a:p>
          <a:p>
            <a:endParaRPr lang="en-US" dirty="0" smtClean="0"/>
          </a:p>
          <a:p>
            <a:pPr marL="0" indent="0">
              <a:buNone/>
            </a:pPr>
            <a:r>
              <a:rPr lang="en-US" dirty="0"/>
              <a:t>	</a:t>
            </a:r>
            <a:endParaRPr lang="en-US" dirty="0" smtClean="0"/>
          </a:p>
          <a:p>
            <a:pPr marL="0" indent="0">
              <a:buNone/>
            </a:pP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05152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Include Sense Words and Images</a:t>
            </a:r>
            <a:endParaRPr lang="en-US" dirty="0"/>
          </a:p>
        </p:txBody>
      </p:sp>
      <p:sp>
        <p:nvSpPr>
          <p:cNvPr id="3" name="Content Placeholder 2"/>
          <p:cNvSpPr>
            <a:spLocks noGrp="1"/>
          </p:cNvSpPr>
          <p:nvPr>
            <p:ph idx="1"/>
          </p:nvPr>
        </p:nvSpPr>
        <p:spPr/>
        <p:txBody>
          <a:bodyPr>
            <a:noAutofit/>
          </a:bodyPr>
          <a:lstStyle/>
          <a:p>
            <a:r>
              <a:rPr lang="en-US" sz="2000" dirty="0" smtClean="0"/>
              <a:t>Hearing, Sound</a:t>
            </a:r>
          </a:p>
          <a:p>
            <a:endParaRPr lang="en-US" sz="2000" dirty="0"/>
          </a:p>
          <a:p>
            <a:r>
              <a:rPr lang="en-US" sz="2000" dirty="0" smtClean="0"/>
              <a:t>Touch, Texture</a:t>
            </a:r>
          </a:p>
          <a:p>
            <a:endParaRPr lang="en-US" sz="2000" dirty="0"/>
          </a:p>
          <a:p>
            <a:r>
              <a:rPr lang="en-US" sz="2000" dirty="0" smtClean="0"/>
              <a:t>Sight, Color, Shape</a:t>
            </a:r>
          </a:p>
          <a:p>
            <a:endParaRPr lang="en-US" sz="2000" dirty="0"/>
          </a:p>
          <a:p>
            <a:r>
              <a:rPr lang="en-US" sz="2000" dirty="0" smtClean="0"/>
              <a:t>Taste</a:t>
            </a:r>
          </a:p>
          <a:p>
            <a:endParaRPr lang="en-US" sz="2000" dirty="0"/>
          </a:p>
          <a:p>
            <a:r>
              <a:rPr lang="en-US" sz="2000" dirty="0" smtClean="0"/>
              <a:t>Smell</a:t>
            </a:r>
            <a:endParaRPr lang="en-US" sz="2000" dirty="0"/>
          </a:p>
        </p:txBody>
      </p:sp>
    </p:spTree>
    <p:extLst>
      <p:ext uri="{BB962C8B-B14F-4D97-AF65-F5344CB8AC3E}">
        <p14:creationId xmlns:p14="http://schemas.microsoft.com/office/powerpoint/2010/main" val="30247316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Try to Synthesize </a:t>
            </a:r>
            <a:r>
              <a:rPr lang="en-US" dirty="0" smtClean="0"/>
              <a:t>Two </a:t>
            </a:r>
            <a:r>
              <a:rPr lang="en-US" dirty="0"/>
              <a:t>S</a:t>
            </a:r>
            <a:r>
              <a:rPr lang="en-US" dirty="0" smtClean="0"/>
              <a:t>enses </a:t>
            </a:r>
            <a:r>
              <a:rPr lang="en-US" dirty="0" smtClean="0"/>
              <a:t>to </a:t>
            </a:r>
            <a:r>
              <a:rPr lang="en-US" dirty="0" smtClean="0"/>
              <a:t>Create</a:t>
            </a:r>
            <a:r>
              <a:rPr lang="en-US" dirty="0" smtClean="0"/>
              <a:t/>
            </a:r>
            <a:br>
              <a:rPr lang="en-US" dirty="0" smtClean="0"/>
            </a:br>
            <a:r>
              <a:rPr lang="en-US" dirty="0" smtClean="0"/>
              <a:t>SYNAESTHESIA</a:t>
            </a:r>
            <a:endParaRPr lang="en-US" dirty="0"/>
          </a:p>
        </p:txBody>
      </p:sp>
      <p:sp>
        <p:nvSpPr>
          <p:cNvPr id="3" name="Content Placeholder 2"/>
          <p:cNvSpPr>
            <a:spLocks noGrp="1"/>
          </p:cNvSpPr>
          <p:nvPr>
            <p:ph idx="1"/>
          </p:nvPr>
        </p:nvSpPr>
        <p:spPr/>
        <p:txBody>
          <a:bodyPr>
            <a:normAutofit lnSpcReduction="10000"/>
          </a:bodyPr>
          <a:lstStyle/>
          <a:p>
            <a:r>
              <a:rPr lang="en-US" sz="2000" i="1" dirty="0"/>
              <a:t>loud </a:t>
            </a:r>
            <a:r>
              <a:rPr lang="en-US" sz="2000" i="1" dirty="0" smtClean="0"/>
              <a:t>color</a:t>
            </a:r>
          </a:p>
          <a:p>
            <a:r>
              <a:rPr lang="en-US" sz="2000" i="1" dirty="0" smtClean="0"/>
              <a:t>silence tickles</a:t>
            </a:r>
          </a:p>
          <a:p>
            <a:r>
              <a:rPr lang="en-US" sz="2000" i="1" dirty="0" smtClean="0"/>
              <a:t>slick </a:t>
            </a:r>
            <a:r>
              <a:rPr lang="en-US" sz="2000" i="1" dirty="0"/>
              <a:t>taste of ice cream </a:t>
            </a:r>
            <a:endParaRPr lang="en-US" sz="2000" i="1" dirty="0" smtClean="0"/>
          </a:p>
          <a:p>
            <a:r>
              <a:rPr lang="en-US" sz="2000" i="1" dirty="0" smtClean="0"/>
              <a:t>velvet </a:t>
            </a:r>
            <a:r>
              <a:rPr lang="en-US" sz="2000" i="1" dirty="0"/>
              <a:t>voice </a:t>
            </a:r>
            <a:endParaRPr lang="en-US" sz="2000" i="1" dirty="0" smtClean="0"/>
          </a:p>
          <a:p>
            <a:r>
              <a:rPr lang="en-US" sz="2000" i="1" dirty="0" smtClean="0"/>
              <a:t>shrieking edge</a:t>
            </a:r>
          </a:p>
          <a:p>
            <a:r>
              <a:rPr lang="en-US" sz="2000" i="1" dirty="0" smtClean="0"/>
              <a:t>musty </a:t>
            </a:r>
            <a:r>
              <a:rPr lang="en-US" sz="2000" i="1" dirty="0"/>
              <a:t>feel of old </a:t>
            </a:r>
            <a:r>
              <a:rPr lang="en-US" sz="2000" i="1" dirty="0" smtClean="0"/>
              <a:t>crepe</a:t>
            </a:r>
          </a:p>
          <a:p>
            <a:r>
              <a:rPr lang="en-US" sz="2000" i="1" dirty="0" smtClean="0"/>
              <a:t>soft </a:t>
            </a:r>
            <a:r>
              <a:rPr lang="en-US" sz="2000" i="1" dirty="0"/>
              <a:t>view of </a:t>
            </a:r>
            <a:r>
              <a:rPr lang="en-US" sz="2000" i="1" dirty="0" smtClean="0"/>
              <a:t>sea</a:t>
            </a:r>
          </a:p>
          <a:p>
            <a:r>
              <a:rPr lang="en-US" sz="2000" i="1" dirty="0" smtClean="0"/>
              <a:t>quiet fabric</a:t>
            </a:r>
          </a:p>
          <a:p>
            <a:r>
              <a:rPr lang="en-US" sz="2000" i="1" dirty="0" smtClean="0"/>
              <a:t> </a:t>
            </a:r>
            <a:r>
              <a:rPr lang="en-US" sz="2000" i="1" dirty="0"/>
              <a:t>sticky smell</a:t>
            </a:r>
            <a:endParaRPr lang="en-US" sz="2000" dirty="0"/>
          </a:p>
          <a:p>
            <a:endParaRPr lang="en-US" dirty="0"/>
          </a:p>
        </p:txBody>
      </p:sp>
    </p:spTree>
    <p:extLst>
      <p:ext uri="{BB962C8B-B14F-4D97-AF65-F5344CB8AC3E}">
        <p14:creationId xmlns:p14="http://schemas.microsoft.com/office/powerpoint/2010/main" val="327689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a:t>
            </a:r>
            <a:r>
              <a:rPr lang="en-US" dirty="0" smtClean="0"/>
              <a:t>Exact</a:t>
            </a:r>
            <a:r>
              <a:rPr lang="en-US" dirty="0" smtClean="0"/>
              <a:t>, </a:t>
            </a:r>
            <a:r>
              <a:rPr lang="en-US" dirty="0" smtClean="0"/>
              <a:t>Specific Nouns</a:t>
            </a:r>
            <a:endParaRPr lang="en-US" dirty="0"/>
          </a:p>
        </p:txBody>
      </p:sp>
      <p:sp>
        <p:nvSpPr>
          <p:cNvPr id="3" name="Content Placeholder 2"/>
          <p:cNvSpPr>
            <a:spLocks noGrp="1"/>
          </p:cNvSpPr>
          <p:nvPr>
            <p:ph idx="1"/>
          </p:nvPr>
        </p:nvSpPr>
        <p:spPr/>
        <p:txBody>
          <a:bodyPr/>
          <a:lstStyle/>
          <a:p>
            <a:pPr marL="0" indent="0">
              <a:buNone/>
            </a:pPr>
            <a:r>
              <a:rPr lang="en-US" i="1" dirty="0"/>
              <a:t>“</a:t>
            </a:r>
            <a:r>
              <a:rPr lang="en-US" sz="2000" i="1" dirty="0"/>
              <a:t>The adjective hasn’t been built that can pull a weak or inaccurate noun out of a tight place</a:t>
            </a:r>
            <a:r>
              <a:rPr lang="en-US" sz="2000" i="1" dirty="0" smtClean="0"/>
              <a:t>.”</a:t>
            </a:r>
          </a:p>
          <a:p>
            <a:endParaRPr lang="en-US" sz="2000" i="1" dirty="0" smtClean="0"/>
          </a:p>
          <a:p>
            <a:r>
              <a:rPr lang="en-US" sz="2400" dirty="0" smtClean="0"/>
              <a:t>Book = Essays of E. B. White</a:t>
            </a:r>
          </a:p>
          <a:p>
            <a:r>
              <a:rPr lang="en-US" sz="2400" dirty="0" smtClean="0"/>
              <a:t>Wine = Hunter Valley Merlot</a:t>
            </a:r>
          </a:p>
          <a:p>
            <a:r>
              <a:rPr lang="en-US" sz="2400" dirty="0" smtClean="0"/>
              <a:t>Pet = My lab Lucky</a:t>
            </a:r>
          </a:p>
          <a:p>
            <a:r>
              <a:rPr lang="en-US" sz="2400" dirty="0" smtClean="0"/>
              <a:t>Music = Mozart sonata</a:t>
            </a:r>
          </a:p>
          <a:p>
            <a:r>
              <a:rPr lang="en-US" sz="2400" dirty="0" smtClean="0"/>
              <a:t>Furniture = Oak armoire</a:t>
            </a:r>
            <a:endParaRPr lang="en-US" sz="2400" dirty="0"/>
          </a:p>
          <a:p>
            <a:endParaRPr lang="en-US" dirty="0"/>
          </a:p>
        </p:txBody>
      </p:sp>
    </p:spTree>
    <p:extLst>
      <p:ext uri="{BB962C8B-B14F-4D97-AF65-F5344CB8AC3E}">
        <p14:creationId xmlns:p14="http://schemas.microsoft.com/office/powerpoint/2010/main" val="4080755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Make Those Nouns DO Something by Adding Strong, </a:t>
            </a:r>
            <a:r>
              <a:rPr lang="en-US" dirty="0"/>
              <a:t>A</a:t>
            </a:r>
            <a:r>
              <a:rPr lang="en-US" dirty="0" smtClean="0"/>
              <a:t>ctive Verbs</a:t>
            </a:r>
            <a:endParaRPr lang="en-US" dirty="0"/>
          </a:p>
        </p:txBody>
      </p:sp>
      <p:sp>
        <p:nvSpPr>
          <p:cNvPr id="3" name="Content Placeholder 2"/>
          <p:cNvSpPr>
            <a:spLocks noGrp="1"/>
          </p:cNvSpPr>
          <p:nvPr>
            <p:ph idx="1"/>
          </p:nvPr>
        </p:nvSpPr>
        <p:spPr/>
        <p:txBody>
          <a:bodyPr>
            <a:normAutofit/>
          </a:bodyPr>
          <a:lstStyle/>
          <a:p>
            <a:r>
              <a:rPr lang="en-US" sz="2800" dirty="0" smtClean="0"/>
              <a:t>The porch is sunny…</a:t>
            </a:r>
          </a:p>
          <a:p>
            <a:r>
              <a:rPr lang="en-US" sz="2800" dirty="0"/>
              <a:t>The porch is brilliant with </a:t>
            </a:r>
            <a:r>
              <a:rPr lang="en-US" sz="2800" dirty="0" smtClean="0"/>
              <a:t>sun</a:t>
            </a:r>
          </a:p>
          <a:p>
            <a:r>
              <a:rPr lang="en-US" sz="2800" dirty="0"/>
              <a:t>The porch, brilliant with sun, </a:t>
            </a:r>
            <a:r>
              <a:rPr lang="en-US" sz="2800" dirty="0" smtClean="0"/>
              <a:t>…</a:t>
            </a:r>
          </a:p>
          <a:p>
            <a:r>
              <a:rPr lang="en-US" sz="2800" dirty="0"/>
              <a:t>Now—What could a porch DO?</a:t>
            </a:r>
          </a:p>
          <a:p>
            <a:pPr marL="0" indent="0">
              <a:buNone/>
            </a:pPr>
            <a:endParaRPr lang="en-US" sz="2800" dirty="0"/>
          </a:p>
          <a:p>
            <a:endParaRPr lang="en-US" sz="2800" dirty="0"/>
          </a:p>
          <a:p>
            <a:endParaRPr lang="en-US" sz="2800" dirty="0" smtClean="0"/>
          </a:p>
          <a:p>
            <a:endParaRPr lang="en-US" sz="2800" dirty="0" smtClean="0"/>
          </a:p>
          <a:p>
            <a:endParaRPr lang="en-US" sz="2800" dirty="0"/>
          </a:p>
        </p:txBody>
      </p:sp>
    </p:spTree>
    <p:extLst>
      <p:ext uri="{BB962C8B-B14F-4D97-AF65-F5344CB8AC3E}">
        <p14:creationId xmlns:p14="http://schemas.microsoft.com/office/powerpoint/2010/main" val="3421822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 Don’t Tell</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000" dirty="0" smtClean="0"/>
              <a:t>How might you indicate it is autumn without naming the season?</a:t>
            </a:r>
          </a:p>
          <a:p>
            <a:pPr marL="0" indent="0">
              <a:buNone/>
            </a:pPr>
            <a:endParaRPr lang="en-US" sz="2000" dirty="0" smtClean="0"/>
          </a:p>
          <a:p>
            <a:pPr marL="0" indent="0">
              <a:buNone/>
            </a:pPr>
            <a:r>
              <a:rPr lang="en-US" sz="2000" dirty="0" smtClean="0"/>
              <a:t>When you have a draft, look first at your use of </a:t>
            </a:r>
            <a:r>
              <a:rPr lang="en-US" sz="2000" b="1" dirty="0" smtClean="0">
                <a:solidFill>
                  <a:srgbClr val="7030A0"/>
                </a:solidFill>
              </a:rPr>
              <a:t>state-of-being verbs </a:t>
            </a:r>
            <a:r>
              <a:rPr lang="en-US" sz="2000" i="1" dirty="0" smtClean="0"/>
              <a:t>(is, are, was, were, has, have, had</a:t>
            </a:r>
            <a:r>
              <a:rPr lang="en-US" sz="2000" dirty="0" smtClean="0"/>
              <a:t>).</a:t>
            </a:r>
          </a:p>
          <a:p>
            <a:pPr marL="0" indent="0">
              <a:buNone/>
            </a:pPr>
            <a:r>
              <a:rPr lang="en-US" sz="2000" dirty="0" smtClean="0"/>
              <a:t>Now, look at your sentence beginnings.  Get rid of the weak pronouns</a:t>
            </a:r>
            <a:r>
              <a:rPr lang="en-US" sz="2000" b="1" dirty="0" smtClean="0">
                <a:solidFill>
                  <a:schemeClr val="accent1">
                    <a:lumMod val="60000"/>
                    <a:lumOff val="40000"/>
                  </a:schemeClr>
                </a:solidFill>
              </a:rPr>
              <a:t> </a:t>
            </a:r>
            <a:r>
              <a:rPr lang="en-US" sz="2000" b="1" i="1" dirty="0" smtClean="0">
                <a:solidFill>
                  <a:schemeClr val="accent1">
                    <a:lumMod val="60000"/>
                    <a:lumOff val="40000"/>
                  </a:schemeClr>
                </a:solidFill>
              </a:rPr>
              <a:t>It</a:t>
            </a:r>
            <a:r>
              <a:rPr lang="en-US" sz="2000" b="1" dirty="0" smtClean="0">
                <a:solidFill>
                  <a:schemeClr val="accent1">
                    <a:lumMod val="60000"/>
                    <a:lumOff val="40000"/>
                  </a:schemeClr>
                </a:solidFill>
              </a:rPr>
              <a:t> </a:t>
            </a:r>
            <a:r>
              <a:rPr lang="en-US" sz="2000" dirty="0" smtClean="0"/>
              <a:t>and </a:t>
            </a:r>
            <a:r>
              <a:rPr lang="en-US" sz="2000" b="1" i="1" dirty="0" smtClean="0">
                <a:solidFill>
                  <a:schemeClr val="accent1">
                    <a:lumMod val="60000"/>
                    <a:lumOff val="40000"/>
                  </a:schemeClr>
                </a:solidFill>
              </a:rPr>
              <a:t>There</a:t>
            </a:r>
            <a:r>
              <a:rPr lang="en-US" sz="2000" dirty="0" smtClean="0"/>
              <a:t> as the sentence subjects.</a:t>
            </a:r>
          </a:p>
          <a:p>
            <a:r>
              <a:rPr lang="en-US" sz="2000" b="1" i="1" dirty="0">
                <a:solidFill>
                  <a:schemeClr val="accent1">
                    <a:lumMod val="60000"/>
                    <a:lumOff val="40000"/>
                  </a:schemeClr>
                </a:solidFill>
              </a:rPr>
              <a:t>It</a:t>
            </a:r>
            <a:r>
              <a:rPr lang="en-US" sz="2000" i="1" dirty="0"/>
              <a:t> </a:t>
            </a:r>
            <a:r>
              <a:rPr lang="en-US" sz="2000" b="1" i="1" dirty="0">
                <a:solidFill>
                  <a:srgbClr val="7030A0"/>
                </a:solidFill>
              </a:rPr>
              <a:t>is</a:t>
            </a:r>
            <a:r>
              <a:rPr lang="en-US" sz="2000" i="1" dirty="0"/>
              <a:t> light = light streams in</a:t>
            </a:r>
            <a:endParaRPr lang="en-US" sz="2000" dirty="0"/>
          </a:p>
          <a:p>
            <a:r>
              <a:rPr lang="en-US" sz="2000" b="1" i="1" dirty="0" smtClean="0">
                <a:solidFill>
                  <a:schemeClr val="accent1">
                    <a:lumMod val="60000"/>
                    <a:lumOff val="40000"/>
                  </a:schemeClr>
                </a:solidFill>
              </a:rPr>
              <a:t>There</a:t>
            </a:r>
            <a:r>
              <a:rPr lang="en-US" sz="2000" i="1" dirty="0" smtClean="0"/>
              <a:t> </a:t>
            </a:r>
            <a:r>
              <a:rPr lang="en-US" sz="2000" b="1" i="1" dirty="0">
                <a:solidFill>
                  <a:srgbClr val="7030A0"/>
                </a:solidFill>
              </a:rPr>
              <a:t>are</a:t>
            </a:r>
            <a:r>
              <a:rPr lang="en-US" sz="2000" i="1" dirty="0"/>
              <a:t> two couches = couches crowd the room </a:t>
            </a:r>
            <a:endParaRPr lang="en-US" sz="2000" dirty="0"/>
          </a:p>
          <a:p>
            <a:r>
              <a:rPr lang="en-US" sz="2000" b="1" i="1" dirty="0" smtClean="0">
                <a:solidFill>
                  <a:schemeClr val="accent1">
                    <a:lumMod val="60000"/>
                    <a:lumOff val="40000"/>
                  </a:schemeClr>
                </a:solidFill>
              </a:rPr>
              <a:t>There</a:t>
            </a:r>
            <a:r>
              <a:rPr lang="en-US" sz="2000" i="1" dirty="0" smtClean="0"/>
              <a:t> </a:t>
            </a:r>
            <a:r>
              <a:rPr lang="en-US" sz="2000" b="1" i="1" dirty="0">
                <a:solidFill>
                  <a:srgbClr val="7030A0"/>
                </a:solidFill>
              </a:rPr>
              <a:t>are</a:t>
            </a:r>
            <a:r>
              <a:rPr lang="en-US" sz="2000" i="1" dirty="0"/>
              <a:t> flowers on the table = flowers grace the table     </a:t>
            </a:r>
            <a:endParaRPr lang="en-US" sz="2000" dirty="0"/>
          </a:p>
          <a:p>
            <a:r>
              <a:rPr lang="en-US" sz="2000" i="1" dirty="0" smtClean="0"/>
              <a:t>He</a:t>
            </a:r>
            <a:r>
              <a:rPr lang="en-US" sz="2000" b="1" i="1" dirty="0" smtClean="0">
                <a:solidFill>
                  <a:srgbClr val="7030A0"/>
                </a:solidFill>
              </a:rPr>
              <a:t> </a:t>
            </a:r>
            <a:r>
              <a:rPr lang="en-US" sz="2000" b="1" i="1" dirty="0">
                <a:solidFill>
                  <a:srgbClr val="7030A0"/>
                </a:solidFill>
              </a:rPr>
              <a:t>is </a:t>
            </a:r>
            <a:r>
              <a:rPr lang="en-US" sz="2000" i="1" dirty="0"/>
              <a:t>in the chair = Gramps reclines</a:t>
            </a:r>
            <a:endParaRPr lang="en-US" sz="2000" dirty="0"/>
          </a:p>
          <a:p>
            <a:pPr marL="0" indent="0">
              <a:buNone/>
            </a:pPr>
            <a:endParaRPr lang="en-US" dirty="0"/>
          </a:p>
        </p:txBody>
      </p:sp>
    </p:spTree>
    <p:extLst>
      <p:ext uri="{BB962C8B-B14F-4D97-AF65-F5344CB8AC3E}">
        <p14:creationId xmlns:p14="http://schemas.microsoft.com/office/powerpoint/2010/main" val="383255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Show, Don’t Tell cont.</a:t>
            </a:r>
            <a:endParaRPr lang="en-US" dirty="0"/>
          </a:p>
        </p:txBody>
      </p:sp>
      <p:sp>
        <p:nvSpPr>
          <p:cNvPr id="3" name="Content Placeholder 2"/>
          <p:cNvSpPr>
            <a:spLocks noGrp="1"/>
          </p:cNvSpPr>
          <p:nvPr>
            <p:ph idx="1"/>
          </p:nvPr>
        </p:nvSpPr>
        <p:spPr/>
        <p:txBody>
          <a:bodyPr>
            <a:normAutofit/>
          </a:bodyPr>
          <a:lstStyle/>
          <a:p>
            <a:r>
              <a:rPr lang="en-US" sz="2800" dirty="0" smtClean="0"/>
              <a:t>Use phrases to SHOW:</a:t>
            </a:r>
          </a:p>
          <a:p>
            <a:r>
              <a:rPr lang="en-US" sz="2800" dirty="0" smtClean="0"/>
              <a:t>It is quiet = I hear the pages of a book softly turning.</a:t>
            </a:r>
          </a:p>
          <a:p>
            <a:r>
              <a:rPr lang="en-US" sz="2800" dirty="0"/>
              <a:t>It is cold = My breath crystallizes in the air.</a:t>
            </a:r>
          </a:p>
          <a:p>
            <a:r>
              <a:rPr lang="en-US" sz="2800" dirty="0"/>
              <a:t>He is hot = Sweat glistens on his face.</a:t>
            </a:r>
          </a:p>
          <a:p>
            <a:endParaRPr lang="en-US" sz="2800" dirty="0" smtClean="0"/>
          </a:p>
        </p:txBody>
      </p:sp>
    </p:spTree>
    <p:extLst>
      <p:ext uri="{BB962C8B-B14F-4D97-AF65-F5344CB8AC3E}">
        <p14:creationId xmlns:p14="http://schemas.microsoft.com/office/powerpoint/2010/main" val="3775698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Show, Don’t Tell cont. </a:t>
            </a:r>
            <a:br>
              <a:rPr lang="en-US" dirty="0" smtClean="0"/>
            </a:br>
            <a:r>
              <a:rPr lang="en-US" sz="3200" dirty="0" smtClean="0"/>
              <a:t> from </a:t>
            </a:r>
            <a:r>
              <a:rPr lang="en-US" sz="3200" i="1" dirty="0" smtClean="0"/>
              <a:t>The American South, </a:t>
            </a:r>
            <a:r>
              <a:rPr lang="en-US" sz="3200" dirty="0" smtClean="0"/>
              <a:t> William Blake and James Kilpatrick</a:t>
            </a:r>
            <a:endParaRPr lang="en-US" sz="3200" dirty="0"/>
          </a:p>
        </p:txBody>
      </p:sp>
      <p:sp>
        <p:nvSpPr>
          <p:cNvPr id="3" name="Content Placeholder 2"/>
          <p:cNvSpPr>
            <a:spLocks noGrp="1"/>
          </p:cNvSpPr>
          <p:nvPr>
            <p:ph idx="1"/>
          </p:nvPr>
        </p:nvSpPr>
        <p:spPr/>
        <p:txBody>
          <a:bodyPr>
            <a:normAutofit lnSpcReduction="10000"/>
          </a:bodyPr>
          <a:lstStyle/>
          <a:p>
            <a:r>
              <a:rPr lang="en-US" sz="2000" i="1" dirty="0" smtClean="0"/>
              <a:t>“… </a:t>
            </a:r>
            <a:r>
              <a:rPr lang="en-US" sz="2000" i="1" dirty="0"/>
              <a:t>we have too much sunshine and too little rain, the cotton wilts, the corn droops, and the tobacco leaves close their eyes. Our county roads, muddy in the springtime, turn to burnt </a:t>
            </a:r>
            <a:r>
              <a:rPr lang="en-US" sz="2000" i="1" dirty="0" smtClean="0"/>
              <a:t>biscuits. </a:t>
            </a:r>
            <a:r>
              <a:rPr lang="en-US" sz="2000" i="1" dirty="0"/>
              <a:t>Y</a:t>
            </a:r>
            <a:r>
              <a:rPr lang="en-US" sz="2000" i="1" dirty="0" smtClean="0"/>
              <a:t>ou </a:t>
            </a:r>
            <a:r>
              <a:rPr lang="en-US" sz="2000" i="1" dirty="0"/>
              <a:t>can tell a pickup truck is coming a mile away by the rooster tail dust it leaves behind…tobacco plants push at their canvas blankets, and it’s time to set them out…the air smells like freshly laundered linen on a country clothesline…We have budworms, bollworms, ear worms, cutworms, and army worms. We have Japanese beetles, sweat bees and grasshoppers. We have fire </a:t>
            </a:r>
            <a:r>
              <a:rPr lang="en-US" sz="2000" i="1" dirty="0" smtClean="0"/>
              <a:t>ants, </a:t>
            </a:r>
            <a:r>
              <a:rPr lang="en-US" sz="2000" i="1" dirty="0"/>
              <a:t>rattlesnakes, Gila monsters, and tarantula as big as soccer balls…We have…nights that are as cool as the other side of a pillow, and …evenings when the fireflies compete with shooting stars…In the late afternoon the sun hangs in the sky like a great fried egg on a blue-steel griddle.”</a:t>
            </a:r>
            <a:endParaRPr lang="en-US" sz="2000" dirty="0"/>
          </a:p>
          <a:p>
            <a:endParaRPr lang="en-US" dirty="0"/>
          </a:p>
        </p:txBody>
      </p:sp>
    </p:spTree>
    <p:extLst>
      <p:ext uri="{BB962C8B-B14F-4D97-AF65-F5344CB8AC3E}">
        <p14:creationId xmlns:p14="http://schemas.microsoft.com/office/powerpoint/2010/main" val="2499677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134</TotalTime>
  <Words>981</Words>
  <Application>Microsoft Office PowerPoint</Application>
  <PresentationFormat>Widescreen</PresentationFormat>
  <Paragraphs>88</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Century Gothic</vt:lpstr>
      <vt:lpstr>Wingdings 3</vt:lpstr>
      <vt:lpstr>Wisp</vt:lpstr>
      <vt:lpstr>Prompts for Revising Writing</vt:lpstr>
      <vt:lpstr>Do You Have an Identifiable  Organization?</vt:lpstr>
      <vt:lpstr>Include Sense Words and Images</vt:lpstr>
      <vt:lpstr>Try to Synthesize Two Senses to Create SYNAESTHESIA</vt:lpstr>
      <vt:lpstr>Use Exact, Specific Nouns</vt:lpstr>
      <vt:lpstr>Make Those Nouns DO Something by Adding Strong, Active Verbs</vt:lpstr>
      <vt:lpstr>Show, Don’t Tell</vt:lpstr>
      <vt:lpstr>Show, Don’t Tell cont.</vt:lpstr>
      <vt:lpstr>Show, Don’t Tell cont.   from The American South,  William Blake and James Kilpatrick</vt:lpstr>
      <vt:lpstr>Elaborate Using a String of Related Nouns in a Category</vt:lpstr>
      <vt:lpstr>Elaborate Using Phrases and Clauses</vt:lpstr>
      <vt:lpstr>Create a COLLOCATION Where Words “Speak to Each Other”</vt:lpstr>
      <vt:lpstr>Summary:  What Should Happen in Descriptive Writing, No Matter the Genre</vt:lpstr>
      <vt:lpstr>Summary cont.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Prompts for Revising Writing</dc:title>
  <dc:creator>Ruie Pritchard</dc:creator>
  <cp:lastModifiedBy>Ruie Pritchard</cp:lastModifiedBy>
  <cp:revision>53</cp:revision>
  <dcterms:created xsi:type="dcterms:W3CDTF">2017-06-14T18:59:09Z</dcterms:created>
  <dcterms:modified xsi:type="dcterms:W3CDTF">2017-06-17T14:19:54Z</dcterms:modified>
</cp:coreProperties>
</file>